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94681"/>
  </p:normalViewPr>
  <p:slideViewPr>
    <p:cSldViewPr snapToGrid="0" snapToObjects="1" showGuides="1">
      <p:cViewPr varScale="1">
        <p:scale>
          <a:sx n="43" d="100"/>
          <a:sy n="43" d="100"/>
        </p:scale>
        <p:origin x="920" y="240"/>
      </p:cViewPr>
      <p:guideLst>
        <p:guide pos="768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790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8501260" y="5601235"/>
            <a:ext cx="7429501" cy="133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96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医疗管理系统</a:t>
            </a:r>
          </a:p>
        </p:txBody>
      </p:sp>
      <p:sp>
        <p:nvSpPr>
          <p:cNvPr id="120" name="Shape 120"/>
          <p:cNvSpPr/>
          <p:nvPr/>
        </p:nvSpPr>
        <p:spPr>
          <a:xfrm>
            <a:off x="9455757" y="7866837"/>
            <a:ext cx="5520507" cy="736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需求阶段评审报告</a:t>
            </a:r>
          </a:p>
        </p:txBody>
      </p:sp>
      <p:sp>
        <p:nvSpPr>
          <p:cNvPr id="121" name="Shape 121"/>
          <p:cNvSpPr/>
          <p:nvPr/>
        </p:nvSpPr>
        <p:spPr>
          <a:xfrm>
            <a:off x="19792992" y="12687683"/>
            <a:ext cx="4260982" cy="636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42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JAVA第二项目组</a:t>
            </a:r>
          </a:p>
        </p:txBody>
      </p:sp>
      <p:sp>
        <p:nvSpPr>
          <p:cNvPr id="122" name="Shape 122"/>
          <p:cNvSpPr/>
          <p:nvPr/>
        </p:nvSpPr>
        <p:spPr>
          <a:xfrm>
            <a:off x="-30419" y="5138359"/>
            <a:ext cx="9997075" cy="1"/>
          </a:xfrm>
          <a:prstGeom prst="line">
            <a:avLst/>
          </a:prstGeom>
          <a:ln w="508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4417343" y="7403961"/>
            <a:ext cx="9997076" cy="1"/>
          </a:xfrm>
          <a:prstGeom prst="line">
            <a:avLst/>
          </a:prstGeom>
          <a:ln w="508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2" grpId="0" animBg="1"/>
      <p:bldP spid="1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9380460" y="6356250"/>
            <a:ext cx="5623079" cy="10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患者管理模块</a:t>
            </a:r>
          </a:p>
        </p:txBody>
      </p:sp>
      <p:sp>
        <p:nvSpPr>
          <p:cNvPr id="192" name="Shape 192"/>
          <p:cNvSpPr/>
          <p:nvPr/>
        </p:nvSpPr>
        <p:spPr>
          <a:xfrm>
            <a:off x="8061289" y="6858000"/>
            <a:ext cx="1278481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5044230" y="6858000"/>
            <a:ext cx="1278481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患者管理模块</a:t>
            </a:r>
          </a:p>
        </p:txBody>
      </p:sp>
      <p:pic>
        <p:nvPicPr>
          <p:cNvPr id="196" name="屏幕快照 2017-06-21 下午10.50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4136" y="1899992"/>
            <a:ext cx="12471506" cy="991601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2067860" y="7035938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sp>
        <p:nvSpPr>
          <p:cNvPr id="198" name="Shape 198"/>
          <p:cNvSpPr/>
          <p:nvPr/>
        </p:nvSpPr>
        <p:spPr>
          <a:xfrm>
            <a:off x="1774250" y="5822017"/>
            <a:ext cx="6210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个人信息管理模块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1080191" y="815780"/>
            <a:ext cx="6210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个人信息管理模块</a:t>
            </a:r>
          </a:p>
        </p:txBody>
      </p:sp>
      <p:sp>
        <p:nvSpPr>
          <p:cNvPr id="201" name="Shape 201"/>
          <p:cNvSpPr/>
          <p:nvPr/>
        </p:nvSpPr>
        <p:spPr>
          <a:xfrm>
            <a:off x="9380461" y="942780"/>
            <a:ext cx="5623078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pic>
        <p:nvPicPr>
          <p:cNvPr id="202" name="屏幕快照 2017-06-21 下午11.4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64870" y="3401664"/>
            <a:ext cx="7730252" cy="8944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屏幕快照 2017-06-21 下午11.49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4697" y="3401664"/>
            <a:ext cx="6328314" cy="8944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屏幕快照 2017-06-21 下午11.48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878" y="3401664"/>
            <a:ext cx="6592926" cy="894467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947989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067860" y="7035938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sp>
        <p:nvSpPr>
          <p:cNvPr id="209" name="Shape 209"/>
          <p:cNvSpPr/>
          <p:nvPr/>
        </p:nvSpPr>
        <p:spPr>
          <a:xfrm>
            <a:off x="3298249" y="5822017"/>
            <a:ext cx="3162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挂号模块</a:t>
            </a:r>
          </a:p>
        </p:txBody>
      </p:sp>
      <p:pic>
        <p:nvPicPr>
          <p:cNvPr id="210" name="屏幕快照 2017-06-21 下午10.59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7567" y="3054245"/>
            <a:ext cx="13730070" cy="760751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患者管理模块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 dir="d"/>
      </p:transition>
    </mc:Choice>
    <mc:Fallback xmlns="">
      <p:transition spd="med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604191" y="815780"/>
            <a:ext cx="3162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挂号模块</a:t>
            </a:r>
          </a:p>
        </p:txBody>
      </p:sp>
      <p:sp>
        <p:nvSpPr>
          <p:cNvPr id="214" name="Shape 214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215" name="Shape 215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217" name="屏幕快照 2017-06-21 下午11.53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84818" y="3833749"/>
            <a:ext cx="5623079" cy="8002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屏幕快照 2017-06-21 下午11.53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103" y="3912177"/>
            <a:ext cx="7907933" cy="8002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屏幕快照 2017-06-21 下午11.53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0728" y="3912177"/>
            <a:ext cx="8027398" cy="8002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2040214" y="7035938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sp>
        <p:nvSpPr>
          <p:cNvPr id="222" name="Shape 222"/>
          <p:cNvSpPr/>
          <p:nvPr/>
        </p:nvSpPr>
        <p:spPr>
          <a:xfrm>
            <a:off x="3270603" y="5822017"/>
            <a:ext cx="3162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反馈模块</a:t>
            </a:r>
          </a:p>
        </p:txBody>
      </p:sp>
      <p:pic>
        <p:nvPicPr>
          <p:cNvPr id="223" name="屏幕快照 2017-06-21 下午11.11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4023" y="4724399"/>
            <a:ext cx="156210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患者管理模块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 dir="d"/>
      </p:transition>
    </mc:Choice>
    <mc:Fallback xmlns="">
      <p:transition spd="med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2604191" y="815780"/>
            <a:ext cx="3162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反馈模块</a:t>
            </a:r>
          </a:p>
        </p:txBody>
      </p:sp>
      <p:sp>
        <p:nvSpPr>
          <p:cNvPr id="227" name="Shape 227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228" name="Shape 228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230" name="屏幕快照 2017-06-21 下午11.56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7784" y="2793999"/>
            <a:ext cx="7315201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屏幕快照 2017-06-21 下午11.56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54450" y="2793999"/>
            <a:ext cx="844176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9380460" y="6356250"/>
            <a:ext cx="5623079" cy="10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医师管理模块</a:t>
            </a:r>
          </a:p>
        </p:txBody>
      </p:sp>
      <p:sp>
        <p:nvSpPr>
          <p:cNvPr id="234" name="Shape 234"/>
          <p:cNvSpPr/>
          <p:nvPr/>
        </p:nvSpPr>
        <p:spPr>
          <a:xfrm>
            <a:off x="8061289" y="6858000"/>
            <a:ext cx="1278481" cy="0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15044230" y="6858000"/>
            <a:ext cx="1278482" cy="0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2067860" y="7035938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sp>
        <p:nvSpPr>
          <p:cNvPr id="238" name="Shape 238"/>
          <p:cNvSpPr/>
          <p:nvPr/>
        </p:nvSpPr>
        <p:spPr>
          <a:xfrm>
            <a:off x="3298249" y="5822017"/>
            <a:ext cx="3162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门诊模块</a:t>
            </a:r>
          </a:p>
        </p:txBody>
      </p:sp>
      <p:pic>
        <p:nvPicPr>
          <p:cNvPr id="239" name="屏幕快照 2017-06-21 下午11.13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2969" y="1860292"/>
            <a:ext cx="13288987" cy="999541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医师管理模块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2604191" y="815780"/>
            <a:ext cx="3162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门诊模块</a:t>
            </a:r>
          </a:p>
        </p:txBody>
      </p:sp>
      <p:sp>
        <p:nvSpPr>
          <p:cNvPr id="243" name="Shape 243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244" name="Shape 244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246" name="屏幕快照 2017-06-21 下午11.57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7714" y="3873500"/>
            <a:ext cx="7332562" cy="800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屏幕快照 2017-06-21 下午11.5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73472" y="3873500"/>
            <a:ext cx="7983222" cy="800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屏幕快照 2017-06-21 下午11.57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306" y="3873500"/>
            <a:ext cx="7567212" cy="800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340" y="4876799"/>
            <a:ext cx="3962401" cy="3962401"/>
          </a:xfrm>
          <a:prstGeom prst="rect">
            <a:avLst/>
          </a:prstGeom>
        </p:spPr>
      </p:pic>
      <p:sp>
        <p:nvSpPr>
          <p:cNvPr id="127" name="Shape 127"/>
          <p:cNvSpPr/>
          <p:nvPr/>
        </p:nvSpPr>
        <p:spPr>
          <a:xfrm>
            <a:off x="1747988" y="6400799"/>
            <a:ext cx="549510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项目介绍</a:t>
            </a:r>
          </a:p>
        </p:txBody>
      </p:sp>
      <p:pic>
        <p:nvPicPr>
          <p:cNvPr id="128" name="图片 12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5313" y="4876799"/>
            <a:ext cx="3962401" cy="3962401"/>
          </a:xfrm>
          <a:prstGeom prst="rect">
            <a:avLst/>
          </a:prstGeom>
        </p:spPr>
      </p:pic>
      <p:pic>
        <p:nvPicPr>
          <p:cNvPr id="130" name="图片 12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6286" y="4876800"/>
            <a:ext cx="3962401" cy="3962401"/>
          </a:xfrm>
          <a:prstGeom prst="rect">
            <a:avLst/>
          </a:prstGeom>
        </p:spPr>
      </p:pic>
      <p:pic>
        <p:nvPicPr>
          <p:cNvPr id="132" name="图片 13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259" y="4876799"/>
            <a:ext cx="3962401" cy="3962401"/>
          </a:xfrm>
          <a:prstGeom prst="rect">
            <a:avLst/>
          </a:prstGeom>
        </p:spPr>
      </p:pic>
      <p:sp>
        <p:nvSpPr>
          <p:cNvPr id="134" name="Shape 134"/>
          <p:cNvSpPr/>
          <p:nvPr/>
        </p:nvSpPr>
        <p:spPr>
          <a:xfrm>
            <a:off x="6878960" y="6400799"/>
            <a:ext cx="549510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团队成员</a:t>
            </a:r>
          </a:p>
        </p:txBody>
      </p:sp>
      <p:sp>
        <p:nvSpPr>
          <p:cNvPr id="135" name="Shape 135"/>
          <p:cNvSpPr/>
          <p:nvPr/>
        </p:nvSpPr>
        <p:spPr>
          <a:xfrm>
            <a:off x="12009933" y="6400799"/>
            <a:ext cx="549510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成果展示</a:t>
            </a:r>
          </a:p>
        </p:txBody>
      </p:sp>
      <p:sp>
        <p:nvSpPr>
          <p:cNvPr id="136" name="Shape 136"/>
          <p:cNvSpPr/>
          <p:nvPr/>
        </p:nvSpPr>
        <p:spPr>
          <a:xfrm>
            <a:off x="17140906" y="6400799"/>
            <a:ext cx="549510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总结计划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2067860" y="7035938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sp>
        <p:nvSpPr>
          <p:cNvPr id="251" name="Shape 251"/>
          <p:cNvSpPr/>
          <p:nvPr/>
        </p:nvSpPr>
        <p:spPr>
          <a:xfrm>
            <a:off x="3298249" y="5822017"/>
            <a:ext cx="3162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病历模块</a:t>
            </a:r>
          </a:p>
        </p:txBody>
      </p:sp>
      <p:pic>
        <p:nvPicPr>
          <p:cNvPr id="252" name="屏幕快照 2017-06-21 下午11.14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9308" y="2158999"/>
            <a:ext cx="11531601" cy="939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医师管理模块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 dir="d"/>
      </p:transition>
    </mc:Choice>
    <mc:Fallback xmlns="">
      <p:transition spd="med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2604191" y="815780"/>
            <a:ext cx="3162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病历模块</a:t>
            </a:r>
          </a:p>
        </p:txBody>
      </p:sp>
      <p:sp>
        <p:nvSpPr>
          <p:cNvPr id="256" name="Shape 256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257" name="Shape 257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259" name="屏幕快照 2017-06-22 上午12.00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956" y="4231442"/>
            <a:ext cx="8306646" cy="7285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屏幕快照 2017-06-22 上午12.00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9653" y="4231442"/>
            <a:ext cx="7031406" cy="7285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屏幕快照 2017-06-22 上午12.00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17110" y="4231442"/>
            <a:ext cx="4419934" cy="7285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9380460" y="6356250"/>
            <a:ext cx="5623079" cy="10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药物管理模块</a:t>
            </a:r>
          </a:p>
        </p:txBody>
      </p:sp>
      <p:sp>
        <p:nvSpPr>
          <p:cNvPr id="264" name="Shape 264"/>
          <p:cNvSpPr/>
          <p:nvPr/>
        </p:nvSpPr>
        <p:spPr>
          <a:xfrm>
            <a:off x="8061289" y="6858000"/>
            <a:ext cx="1278481" cy="0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5044230" y="6858000"/>
            <a:ext cx="1278482" cy="0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2095507" y="6428978"/>
            <a:ext cx="5623078" cy="85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pic>
        <p:nvPicPr>
          <p:cNvPr id="268" name="屏幕快照 2017-06-21 下午11.15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3171" y="1594542"/>
            <a:ext cx="12156890" cy="1052691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药物管理模块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1842191" y="815780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药物管理模块</a:t>
            </a:r>
          </a:p>
        </p:txBody>
      </p:sp>
      <p:sp>
        <p:nvSpPr>
          <p:cNvPr id="272" name="Shape 272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273" name="Shape 273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275" name="屏幕快照 2017-06-22 上午12.0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6579" y="3398930"/>
            <a:ext cx="7678537" cy="8950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屏幕快照 2017-06-22 上午12.01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7084" y="3398930"/>
            <a:ext cx="6317747" cy="8950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屏幕快照 2017-06-22 上午12.02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169" y="3398930"/>
            <a:ext cx="7885441" cy="8950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1842191" y="815780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药物管理模块</a:t>
            </a:r>
          </a:p>
        </p:txBody>
      </p:sp>
      <p:sp>
        <p:nvSpPr>
          <p:cNvPr id="280" name="Shape 280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281" name="Shape 281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283" name="屏幕快照 2017-06-22 上午12.03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8329" y="3398930"/>
            <a:ext cx="8911312" cy="8950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屏幕快照 2017-06-22 上午12.03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83646" y="3398930"/>
            <a:ext cx="7361492" cy="8950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屏幕快照 2017-06-22 上午12.03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8862" y="3398930"/>
            <a:ext cx="6965462" cy="8950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9380460" y="6356250"/>
            <a:ext cx="5623079" cy="10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院方管理模块</a:t>
            </a:r>
          </a:p>
        </p:txBody>
      </p:sp>
      <p:sp>
        <p:nvSpPr>
          <p:cNvPr id="288" name="Shape 288"/>
          <p:cNvSpPr/>
          <p:nvPr/>
        </p:nvSpPr>
        <p:spPr>
          <a:xfrm>
            <a:off x="8061289" y="6858000"/>
            <a:ext cx="1278481" cy="0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15044230" y="6858000"/>
            <a:ext cx="1278482" cy="0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2067860" y="7035938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sp>
        <p:nvSpPr>
          <p:cNvPr id="292" name="Shape 292"/>
          <p:cNvSpPr/>
          <p:nvPr/>
        </p:nvSpPr>
        <p:spPr>
          <a:xfrm>
            <a:off x="2536249" y="5822017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财务管理模块</a:t>
            </a:r>
          </a:p>
        </p:txBody>
      </p:sp>
      <p:sp>
        <p:nvSpPr>
          <p:cNvPr id="293" name="Shape 293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院方管理模块</a:t>
            </a:r>
          </a:p>
        </p:txBody>
      </p:sp>
      <p:pic>
        <p:nvPicPr>
          <p:cNvPr id="294" name="屏幕快照 2017-06-21 下午11.1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8693" y="2696511"/>
            <a:ext cx="13472126" cy="8322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1842191" y="815780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财务管理模块</a:t>
            </a:r>
          </a:p>
        </p:txBody>
      </p:sp>
      <p:sp>
        <p:nvSpPr>
          <p:cNvPr id="297" name="Shape 297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298" name="Shape 298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300" name="屏幕快照 2017-06-22 上午12.06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1" y="3437291"/>
            <a:ext cx="5780608" cy="8873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屏幕快照 2017-06-22 上午12.06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0680" y="3437291"/>
            <a:ext cx="7933508" cy="8873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屏幕快照 2017-06-22 上午12.07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33789" y="3437291"/>
            <a:ext cx="6729740" cy="8873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2067860" y="7035938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sp>
        <p:nvSpPr>
          <p:cNvPr id="305" name="Shape 305"/>
          <p:cNvSpPr/>
          <p:nvPr/>
        </p:nvSpPr>
        <p:spPr>
          <a:xfrm>
            <a:off x="2536249" y="5822017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住院管理模块</a:t>
            </a:r>
          </a:p>
        </p:txBody>
      </p:sp>
      <p:sp>
        <p:nvSpPr>
          <p:cNvPr id="306" name="Shape 306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院方管理模块</a:t>
            </a:r>
          </a:p>
        </p:txBody>
      </p:sp>
      <p:pic>
        <p:nvPicPr>
          <p:cNvPr id="307" name="屏幕快照 2017-06-21 下午11.20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3037" y="1437209"/>
            <a:ext cx="8452010" cy="1084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 dir="d"/>
      </p:transition>
    </mc:Choice>
    <mc:Fallback xmlns="">
      <p:transition spd="med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3300" y="4559300"/>
            <a:ext cx="4597400" cy="4597400"/>
          </a:xfrm>
          <a:prstGeom prst="rect">
            <a:avLst/>
          </a:prstGeom>
        </p:spPr>
      </p:pic>
      <p:sp>
        <p:nvSpPr>
          <p:cNvPr id="140" name="Shape 140"/>
          <p:cNvSpPr/>
          <p:nvPr/>
        </p:nvSpPr>
        <p:spPr>
          <a:xfrm>
            <a:off x="9444447" y="6356250"/>
            <a:ext cx="5495107" cy="10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dirty="0"/>
              <a:t>项目介绍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1842191" y="815780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住院管理模块</a:t>
            </a:r>
          </a:p>
        </p:txBody>
      </p:sp>
      <p:sp>
        <p:nvSpPr>
          <p:cNvPr id="310" name="Shape 310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311" name="Shape 311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313" name="屏幕快照 2017-06-22 上午12.10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3105" y="3032188"/>
            <a:ext cx="7988991" cy="968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屏幕快照 2017-06-22 上午12.11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744" y="3032188"/>
            <a:ext cx="7311680" cy="968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屏幕快照 2017-06-22 上午12.10.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36777" y="3032188"/>
            <a:ext cx="5980479" cy="9683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2067860" y="7035938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sp>
        <p:nvSpPr>
          <p:cNvPr id="318" name="Shape 318"/>
          <p:cNvSpPr/>
          <p:nvPr/>
        </p:nvSpPr>
        <p:spPr>
          <a:xfrm>
            <a:off x="2536249" y="5822017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手术管理模块</a:t>
            </a:r>
          </a:p>
        </p:txBody>
      </p:sp>
      <p:sp>
        <p:nvSpPr>
          <p:cNvPr id="319" name="Shape 319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院方管理模块</a:t>
            </a:r>
          </a:p>
        </p:txBody>
      </p:sp>
      <p:pic>
        <p:nvPicPr>
          <p:cNvPr id="320" name="屏幕快照 2017-06-21 下午11.2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0436" y="2273300"/>
            <a:ext cx="12979401" cy="916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 dir="d"/>
      </p:transition>
    </mc:Choice>
    <mc:Fallback xmlns="">
      <p:transition spd="med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1842191" y="815780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手术管理模块</a:t>
            </a:r>
          </a:p>
        </p:txBody>
      </p:sp>
      <p:sp>
        <p:nvSpPr>
          <p:cNvPr id="323" name="Shape 323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324" name="Shape 324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326" name="屏幕快照 2017-06-22 上午12.0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0036" y="3111500"/>
            <a:ext cx="7937500" cy="952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屏幕快照 2017-06-22 上午12.0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463" y="3111500"/>
            <a:ext cx="8610601" cy="952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屏幕快照 2017-06-22 上午12.09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51691" y="3111500"/>
            <a:ext cx="6753719" cy="952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2067860" y="7035938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用例图</a:t>
            </a:r>
          </a:p>
        </p:txBody>
      </p:sp>
      <p:sp>
        <p:nvSpPr>
          <p:cNvPr id="331" name="Shape 331"/>
          <p:cNvSpPr/>
          <p:nvPr/>
        </p:nvSpPr>
        <p:spPr>
          <a:xfrm>
            <a:off x="2536249" y="5822017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系统管理模块</a:t>
            </a:r>
          </a:p>
        </p:txBody>
      </p:sp>
      <p:sp>
        <p:nvSpPr>
          <p:cNvPr id="332" name="Shape 332"/>
          <p:cNvSpPr/>
          <p:nvPr/>
        </p:nvSpPr>
        <p:spPr>
          <a:xfrm>
            <a:off x="1238637" y="914602"/>
            <a:ext cx="584295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81538" indent="-781538" defTabSz="584200">
              <a:spcBef>
                <a:spcPts val="2400"/>
              </a:spcBef>
              <a:buSzPct val="75000"/>
              <a:buChar char="★"/>
              <a:defRPr sz="64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院方管理模块</a:t>
            </a:r>
          </a:p>
        </p:txBody>
      </p:sp>
      <p:pic>
        <p:nvPicPr>
          <p:cNvPr id="333" name="屏幕快照 2017-06-21 下午11.22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0129" y="2451100"/>
            <a:ext cx="11607801" cy="881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 dir="d"/>
      </p:transition>
    </mc:Choice>
    <mc:Fallback xmlns="">
      <p:transition spd="med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1842191" y="815780"/>
            <a:ext cx="4686301" cy="111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系统管理模块</a:t>
            </a:r>
          </a:p>
        </p:txBody>
      </p:sp>
      <p:sp>
        <p:nvSpPr>
          <p:cNvPr id="336" name="Shape 336"/>
          <p:cNvSpPr/>
          <p:nvPr/>
        </p:nvSpPr>
        <p:spPr>
          <a:xfrm>
            <a:off x="9380460" y="942780"/>
            <a:ext cx="5623079" cy="85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6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活动图</a:t>
            </a:r>
          </a:p>
        </p:txBody>
      </p:sp>
      <p:sp>
        <p:nvSpPr>
          <p:cNvPr id="337" name="Shape 337"/>
          <p:cNvSpPr/>
          <p:nvPr/>
        </p:nvSpPr>
        <p:spPr>
          <a:xfrm>
            <a:off x="9479895" y="1371802"/>
            <a:ext cx="1397289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13475124" y="1371802"/>
            <a:ext cx="1397290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339" name="屏幕快照 2017-06-22 上午12.12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9290" y="3378200"/>
            <a:ext cx="7823201" cy="89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屏幕快照 2017-06-22 上午12.12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7123" y="3378200"/>
            <a:ext cx="6890943" cy="89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屏幕快照 2017-06-22 上午12.12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5934" y="3378200"/>
            <a:ext cx="5928725" cy="899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9380460" y="6356250"/>
            <a:ext cx="5623079" cy="10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界面原型演示</a:t>
            </a:r>
          </a:p>
        </p:txBody>
      </p:sp>
      <p:sp>
        <p:nvSpPr>
          <p:cNvPr id="344" name="Shape 344"/>
          <p:cNvSpPr/>
          <p:nvPr/>
        </p:nvSpPr>
        <p:spPr>
          <a:xfrm>
            <a:off x="8061289" y="6858000"/>
            <a:ext cx="1278481" cy="0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15044230" y="6858000"/>
            <a:ext cx="1278482" cy="0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3300" y="4434316"/>
            <a:ext cx="4597400" cy="4597400"/>
          </a:xfrm>
          <a:prstGeom prst="rect">
            <a:avLst/>
          </a:prstGeom>
        </p:spPr>
      </p:pic>
      <p:sp>
        <p:nvSpPr>
          <p:cNvPr id="5" name="Shape 350"/>
          <p:cNvSpPr/>
          <p:nvPr/>
        </p:nvSpPr>
        <p:spPr>
          <a:xfrm>
            <a:off x="9444447" y="6231266"/>
            <a:ext cx="5495107" cy="10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总结计划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9380460" y="1075815"/>
            <a:ext cx="5623079" cy="100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问题&amp;解决</a:t>
            </a:r>
          </a:p>
        </p:txBody>
      </p:sp>
      <p:sp>
        <p:nvSpPr>
          <p:cNvPr id="353" name="Shape 353"/>
          <p:cNvSpPr/>
          <p:nvPr/>
        </p:nvSpPr>
        <p:spPr>
          <a:xfrm>
            <a:off x="8061289" y="1577564"/>
            <a:ext cx="1278481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15044230" y="1577564"/>
            <a:ext cx="1278482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7932215" y="4729182"/>
            <a:ext cx="9684272" cy="668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Q：对医疗行业不够了解。</a:t>
            </a:r>
          </a:p>
        </p:txBody>
      </p:sp>
      <p:sp>
        <p:nvSpPr>
          <p:cNvPr id="356" name="Shape 356"/>
          <p:cNvSpPr/>
          <p:nvPr/>
        </p:nvSpPr>
        <p:spPr>
          <a:xfrm>
            <a:off x="7932215" y="5590626"/>
            <a:ext cx="9684272" cy="1316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A：查阅资料，深入了解医院运作模式与用户需求。</a:t>
            </a:r>
          </a:p>
        </p:txBody>
      </p:sp>
      <p:sp>
        <p:nvSpPr>
          <p:cNvPr id="357" name="Shape 357"/>
          <p:cNvSpPr/>
          <p:nvPr/>
        </p:nvSpPr>
        <p:spPr>
          <a:xfrm>
            <a:off x="7932215" y="8751841"/>
            <a:ext cx="9684272" cy="131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dirty="0"/>
              <a:t>Q：前期需求不明确，导致原型设计的时候和需求不一致。</a:t>
            </a:r>
          </a:p>
        </p:txBody>
      </p:sp>
      <p:sp>
        <p:nvSpPr>
          <p:cNvPr id="358" name="Shape 358"/>
          <p:cNvSpPr/>
          <p:nvPr/>
        </p:nvSpPr>
        <p:spPr>
          <a:xfrm>
            <a:off x="7932214" y="10100829"/>
            <a:ext cx="10264345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dirty="0"/>
              <a:t>A：团队及时进行讨论修改，明确需求。</a:t>
            </a:r>
          </a:p>
        </p:txBody>
      </p:sp>
      <p:sp>
        <p:nvSpPr>
          <p:cNvPr id="11" name="左中括号 10"/>
          <p:cNvSpPr/>
          <p:nvPr/>
        </p:nvSpPr>
        <p:spPr>
          <a:xfrm>
            <a:off x="6209934" y="4977445"/>
            <a:ext cx="670560" cy="1617203"/>
          </a:xfrm>
          <a:prstGeom prst="leftBracket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右中括号 11"/>
          <p:cNvSpPr/>
          <p:nvPr/>
        </p:nvSpPr>
        <p:spPr>
          <a:xfrm>
            <a:off x="17859435" y="4906855"/>
            <a:ext cx="701040" cy="1687793"/>
          </a:xfrm>
          <a:prstGeom prst="rightBracket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左中括号 12"/>
          <p:cNvSpPr/>
          <p:nvPr/>
        </p:nvSpPr>
        <p:spPr>
          <a:xfrm>
            <a:off x="6209934" y="9031285"/>
            <a:ext cx="670560" cy="1617203"/>
          </a:xfrm>
          <a:prstGeom prst="leftBracket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右中括号 13"/>
          <p:cNvSpPr/>
          <p:nvPr/>
        </p:nvSpPr>
        <p:spPr>
          <a:xfrm>
            <a:off x="17859435" y="8960695"/>
            <a:ext cx="701040" cy="1687793"/>
          </a:xfrm>
          <a:prstGeom prst="rightBracket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animBg="1"/>
      <p:bldP spid="356" grpId="0" animBg="1"/>
      <p:bldP spid="357" grpId="0" animBg="1"/>
      <p:bldP spid="358" grpId="0" animBg="1"/>
      <p:bldP spid="11" grpId="1" animBg="1"/>
      <p:bldP spid="12" grpId="1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9380460" y="1075815"/>
            <a:ext cx="5623079" cy="100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问题&amp;解决</a:t>
            </a:r>
          </a:p>
        </p:txBody>
      </p:sp>
      <p:sp>
        <p:nvSpPr>
          <p:cNvPr id="363" name="Shape 363"/>
          <p:cNvSpPr/>
          <p:nvPr/>
        </p:nvSpPr>
        <p:spPr>
          <a:xfrm>
            <a:off x="8061289" y="1577564"/>
            <a:ext cx="1278481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15044230" y="1577564"/>
            <a:ext cx="1278481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7878349" y="4432694"/>
            <a:ext cx="9684271" cy="1316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dirty="0"/>
              <a:t>Q：写软件实现规约时，发现有些活动图不完整。</a:t>
            </a:r>
          </a:p>
        </p:txBody>
      </p:sp>
      <p:sp>
        <p:nvSpPr>
          <p:cNvPr id="366" name="Shape 366"/>
          <p:cNvSpPr/>
          <p:nvPr/>
        </p:nvSpPr>
        <p:spPr>
          <a:xfrm>
            <a:off x="7878349" y="5745871"/>
            <a:ext cx="9684271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dirty="0" smtClean="0"/>
              <a:t>A：</a:t>
            </a:r>
            <a:r>
              <a:rPr lang="zh-CN" altLang="en-US" dirty="0" smtClean="0"/>
              <a:t>定时保存，充分利用版本控制软件，</a:t>
            </a:r>
            <a:r>
              <a:rPr dirty="0" smtClean="0"/>
              <a:t>完善用例图和活动图</a:t>
            </a:r>
            <a:endParaRPr dirty="0"/>
          </a:p>
        </p:txBody>
      </p:sp>
      <p:sp>
        <p:nvSpPr>
          <p:cNvPr id="367" name="Shape 367"/>
          <p:cNvSpPr/>
          <p:nvPr/>
        </p:nvSpPr>
        <p:spPr>
          <a:xfrm>
            <a:off x="7878349" y="8386659"/>
            <a:ext cx="9684271" cy="131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dirty="0"/>
              <a:t>Q：时间短，有的功能实现起来有些困难。</a:t>
            </a:r>
          </a:p>
        </p:txBody>
      </p:sp>
      <p:sp>
        <p:nvSpPr>
          <p:cNvPr id="368" name="Shape 368"/>
          <p:cNvSpPr/>
          <p:nvPr/>
        </p:nvSpPr>
        <p:spPr>
          <a:xfrm>
            <a:off x="7878349" y="9608396"/>
            <a:ext cx="9981086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dirty="0"/>
              <a:t>A：给功能设置优先级，优先实现最重要的功能，每个人都要学习相关技术。</a:t>
            </a:r>
          </a:p>
        </p:txBody>
      </p:sp>
      <p:sp>
        <p:nvSpPr>
          <p:cNvPr id="2" name="左中括号 1"/>
          <p:cNvSpPr/>
          <p:nvPr/>
        </p:nvSpPr>
        <p:spPr>
          <a:xfrm>
            <a:off x="6209934" y="4977445"/>
            <a:ext cx="670560" cy="1617203"/>
          </a:xfrm>
          <a:prstGeom prst="leftBracket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右中括号 2"/>
          <p:cNvSpPr/>
          <p:nvPr/>
        </p:nvSpPr>
        <p:spPr>
          <a:xfrm>
            <a:off x="17859435" y="4906855"/>
            <a:ext cx="701040" cy="1687793"/>
          </a:xfrm>
          <a:prstGeom prst="rightBracket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左中括号 12"/>
          <p:cNvSpPr/>
          <p:nvPr/>
        </p:nvSpPr>
        <p:spPr>
          <a:xfrm>
            <a:off x="6209934" y="8922576"/>
            <a:ext cx="670560" cy="1617203"/>
          </a:xfrm>
          <a:prstGeom prst="leftBracket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右中括号 13"/>
          <p:cNvSpPr/>
          <p:nvPr/>
        </p:nvSpPr>
        <p:spPr>
          <a:xfrm>
            <a:off x="17859435" y="8851986"/>
            <a:ext cx="701040" cy="1687793"/>
          </a:xfrm>
          <a:prstGeom prst="rightBracket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  <p:bldP spid="366" grpId="0" animBg="1"/>
      <p:bldP spid="367" grpId="0" animBg="1"/>
      <p:bldP spid="368" grpId="0" animBg="1"/>
      <p:bldP spid="2" grpId="0" animBg="1"/>
      <p:bldP spid="3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9380460" y="1075815"/>
            <a:ext cx="5623079" cy="100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下阶段计划</a:t>
            </a:r>
          </a:p>
        </p:txBody>
      </p:sp>
      <p:sp>
        <p:nvSpPr>
          <p:cNvPr id="373" name="Shape 373"/>
          <p:cNvSpPr/>
          <p:nvPr/>
        </p:nvSpPr>
        <p:spPr>
          <a:xfrm>
            <a:off x="8061289" y="1577564"/>
            <a:ext cx="1278481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15044230" y="1577564"/>
            <a:ext cx="1278482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grpSp>
        <p:nvGrpSpPr>
          <p:cNvPr id="377" name="Group 377"/>
          <p:cNvGrpSpPr/>
          <p:nvPr/>
        </p:nvGrpSpPr>
        <p:grpSpPr>
          <a:xfrm>
            <a:off x="2738276" y="5780826"/>
            <a:ext cx="3136879" cy="1140003"/>
            <a:chOff x="0" y="0"/>
            <a:chExt cx="3136878" cy="1140001"/>
          </a:xfrm>
        </p:grpSpPr>
        <p:sp>
          <p:nvSpPr>
            <p:cNvPr id="375" name="Shape 375"/>
            <p:cNvSpPr/>
            <p:nvPr/>
          </p:nvSpPr>
          <p:spPr>
            <a:xfrm>
              <a:off x="0" y="0"/>
              <a:ext cx="3136879" cy="1140002"/>
            </a:xfrm>
            <a:prstGeom prst="rect">
              <a:avLst/>
            </a:prstGeom>
            <a:solidFill>
              <a:srgbClr val="EFEAC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68289" y="235534"/>
              <a:ext cx="2400301" cy="668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>
                  <a:solidFill>
                    <a:srgbClr val="222222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rPr dirty="0"/>
                <a:t>设计阶段</a:t>
              </a:r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10623560" y="5730348"/>
            <a:ext cx="3136880" cy="1140002"/>
            <a:chOff x="0" y="0"/>
            <a:chExt cx="3136878" cy="1140001"/>
          </a:xfrm>
        </p:grpSpPr>
        <p:sp>
          <p:nvSpPr>
            <p:cNvPr id="378" name="Shape 378"/>
            <p:cNvSpPr/>
            <p:nvPr/>
          </p:nvSpPr>
          <p:spPr>
            <a:xfrm>
              <a:off x="0" y="0"/>
              <a:ext cx="3136879" cy="1140002"/>
            </a:xfrm>
            <a:prstGeom prst="rect">
              <a:avLst/>
            </a:prstGeom>
            <a:solidFill>
              <a:srgbClr val="EFEAC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289" y="235534"/>
              <a:ext cx="2400301" cy="668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>
                  <a:solidFill>
                    <a:srgbClr val="222222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rPr dirty="0"/>
                <a:t>编码阶段</a:t>
              </a:r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18508845" y="5696481"/>
            <a:ext cx="3136879" cy="1140002"/>
            <a:chOff x="0" y="0"/>
            <a:chExt cx="3136878" cy="1140001"/>
          </a:xfrm>
        </p:grpSpPr>
        <p:sp>
          <p:nvSpPr>
            <p:cNvPr id="381" name="Shape 381"/>
            <p:cNvSpPr/>
            <p:nvPr/>
          </p:nvSpPr>
          <p:spPr>
            <a:xfrm>
              <a:off x="0" y="0"/>
              <a:ext cx="3136879" cy="1140002"/>
            </a:xfrm>
            <a:prstGeom prst="rect">
              <a:avLst/>
            </a:prstGeom>
            <a:solidFill>
              <a:srgbClr val="EFEAC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68289" y="235534"/>
              <a:ext cx="2400301" cy="668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>
                  <a:solidFill>
                    <a:srgbClr val="222222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t>测试阶段</a:t>
              </a:r>
            </a:p>
          </p:txBody>
        </p:sp>
      </p:grpSp>
      <p:sp>
        <p:nvSpPr>
          <p:cNvPr id="384" name="Shape 384"/>
          <p:cNvSpPr/>
          <p:nvPr/>
        </p:nvSpPr>
        <p:spPr>
          <a:xfrm flipV="1">
            <a:off x="2720240" y="6814221"/>
            <a:ext cx="18943520" cy="87558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1936416" y="7566818"/>
            <a:ext cx="469226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4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lang="zh-CN" altLang="en-US" smtClean="0"/>
              <a:t>    </a:t>
            </a:r>
            <a:r>
              <a:rPr dirty="0" smtClean="0"/>
              <a:t>完成前端</a:t>
            </a:r>
            <a:r>
              <a:rPr lang="zh-CN" altLang="en-US" dirty="0" smtClean="0"/>
              <a:t>、数据库、系统架构</a:t>
            </a:r>
            <a:r>
              <a:rPr dirty="0" smtClean="0"/>
              <a:t>设计</a:t>
            </a:r>
            <a:endParaRPr dirty="0"/>
          </a:p>
        </p:txBody>
      </p:sp>
      <p:sp>
        <p:nvSpPr>
          <p:cNvPr id="386" name="Shape 386"/>
          <p:cNvSpPr/>
          <p:nvPr/>
        </p:nvSpPr>
        <p:spPr>
          <a:xfrm>
            <a:off x="9823610" y="7566818"/>
            <a:ext cx="473677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lang="zh-CN" altLang="en-US" dirty="0" smtClean="0"/>
              <a:t>    </a:t>
            </a:r>
            <a:r>
              <a:rPr dirty="0" smtClean="0"/>
              <a:t>完成</a:t>
            </a:r>
            <a:r>
              <a:rPr lang="zh-CN" altLang="en-US" dirty="0" smtClean="0"/>
              <a:t>项目整体编码</a:t>
            </a:r>
            <a:r>
              <a:rPr dirty="0" smtClean="0"/>
              <a:t>以及前后端的</a:t>
            </a:r>
            <a:r>
              <a:rPr lang="zh-CN" altLang="en-US" dirty="0" smtClean="0"/>
              <a:t>联调</a:t>
            </a:r>
            <a:endParaRPr dirty="0"/>
          </a:p>
        </p:txBody>
      </p:sp>
      <p:sp>
        <p:nvSpPr>
          <p:cNvPr id="387" name="Shape 387"/>
          <p:cNvSpPr/>
          <p:nvPr/>
        </p:nvSpPr>
        <p:spPr>
          <a:xfrm>
            <a:off x="17755321" y="7566818"/>
            <a:ext cx="464392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spcBef>
                <a:spcPts val="2400"/>
              </a:spcBef>
              <a:defRPr sz="4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rPr lang="zh-CN" altLang="en-US" dirty="0" smtClean="0"/>
              <a:t>    </a:t>
            </a:r>
            <a:r>
              <a:rPr dirty="0" smtClean="0"/>
              <a:t>根据实际项目成果</a:t>
            </a:r>
            <a:r>
              <a:rPr dirty="0"/>
              <a:t>，修改测试计划和测试用例，并完成测试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animBg="1"/>
      <p:bldP spid="386" grpId="0" animBg="1"/>
      <p:bldP spid="3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2112379" y="3712960"/>
            <a:ext cx="20159242" cy="7373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indent="457200" algn="just" defTabSz="457200">
              <a:lnSpc>
                <a:spcPct val="150000"/>
              </a:lnSpc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 dirty="0"/>
              <a:t> </a:t>
            </a:r>
            <a:r>
              <a:rPr lang="zh-CN" altLang="en-US" dirty="0" smtClean="0"/>
              <a:t>  </a:t>
            </a:r>
            <a:r>
              <a:rPr dirty="0" smtClean="0"/>
              <a:t>医疗管理系统是现代化医院运营的必要技术支撑和基础设施</a:t>
            </a:r>
            <a:r>
              <a:rPr dirty="0"/>
              <a:t>，它以更现代化、科学化、规范化的手段来加强医院的管理，提高医院的工作效率，改进医疗质量，从而树立现代医院的新形象</a:t>
            </a:r>
            <a:r>
              <a:rPr dirty="0" smtClean="0"/>
              <a:t>。</a:t>
            </a:r>
            <a:endParaRPr dirty="0"/>
          </a:p>
          <a:p>
            <a:pPr marR="457200" indent="457200" algn="just" defTabSz="457200">
              <a:lnSpc>
                <a:spcPct val="150000"/>
              </a:lnSpc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 dirty="0"/>
              <a:t> </a:t>
            </a:r>
            <a:r>
              <a:rPr lang="zh-CN" altLang="en-US" dirty="0" smtClean="0"/>
              <a:t>  </a:t>
            </a:r>
            <a:r>
              <a:rPr dirty="0" smtClean="0"/>
              <a:t>医疗管理系统针对不同的用户有不同的系统功能</a:t>
            </a:r>
            <a:r>
              <a:rPr dirty="0"/>
              <a:t>，能同时满足医院方和患者方的需求。一方面，可以为患方提供便捷的就诊辅助；另一方面，还为院方提供一个高效的管理工具</a:t>
            </a:r>
            <a:r>
              <a:rPr dirty="0" smtClean="0"/>
              <a:t>。</a:t>
            </a:r>
            <a:endParaRPr dirty="0"/>
          </a:p>
          <a:p>
            <a:pPr marR="457200" indent="457200" algn="just" defTabSz="457200">
              <a:lnSpc>
                <a:spcPct val="150000"/>
              </a:lnSpc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rPr dirty="0"/>
              <a:t>  </a:t>
            </a:r>
            <a:r>
              <a:rPr lang="zh-CN" altLang="en-US" dirty="0" smtClean="0"/>
              <a:t> </a:t>
            </a:r>
            <a:r>
              <a:rPr dirty="0" smtClean="0"/>
              <a:t>本系统是一个患者和医院交互的管理系统</a:t>
            </a:r>
            <a:r>
              <a:rPr dirty="0"/>
              <a:t>，基于B/S架构设计和实现。</a:t>
            </a:r>
          </a:p>
        </p:txBody>
      </p:sp>
      <p:sp>
        <p:nvSpPr>
          <p:cNvPr id="143" name="Shape 143"/>
          <p:cNvSpPr/>
          <p:nvPr/>
        </p:nvSpPr>
        <p:spPr>
          <a:xfrm>
            <a:off x="9380461" y="1128745"/>
            <a:ext cx="5623078" cy="100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总体项目介绍</a:t>
            </a:r>
          </a:p>
        </p:txBody>
      </p:sp>
      <p:sp>
        <p:nvSpPr>
          <p:cNvPr id="144" name="Shape 144"/>
          <p:cNvSpPr/>
          <p:nvPr/>
        </p:nvSpPr>
        <p:spPr>
          <a:xfrm>
            <a:off x="8061289" y="1630494"/>
            <a:ext cx="1278482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5044229" y="1630494"/>
            <a:ext cx="1278482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10864850" y="6300787"/>
            <a:ext cx="2654301" cy="111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以 上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9380460" y="1128745"/>
            <a:ext cx="5623079" cy="100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模块划分</a:t>
            </a:r>
          </a:p>
        </p:txBody>
      </p:sp>
      <p:sp>
        <p:nvSpPr>
          <p:cNvPr id="148" name="Shape 148"/>
          <p:cNvSpPr/>
          <p:nvPr/>
        </p:nvSpPr>
        <p:spPr>
          <a:xfrm>
            <a:off x="8061289" y="1630494"/>
            <a:ext cx="1278481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5044230" y="1630494"/>
            <a:ext cx="1278482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pic>
        <p:nvPicPr>
          <p:cNvPr id="150" name="屏幕快照 2017-06-20 下午4.08.53.png"/>
          <p:cNvPicPr>
            <a:picLocks noChangeAspect="1"/>
          </p:cNvPicPr>
          <p:nvPr/>
        </p:nvPicPr>
        <p:blipFill>
          <a:blip r:embed="rId2">
            <a:extLst/>
          </a:blip>
          <a:srcRect t="12258" b="9124"/>
          <a:stretch>
            <a:fillRect/>
          </a:stretch>
        </p:blipFill>
        <p:spPr>
          <a:xfrm>
            <a:off x="5232400" y="2771973"/>
            <a:ext cx="13919201" cy="10204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3300" y="4522788"/>
            <a:ext cx="4597400" cy="4597400"/>
          </a:xfrm>
          <a:prstGeom prst="rect">
            <a:avLst/>
          </a:prstGeom>
        </p:spPr>
      </p:pic>
      <p:sp>
        <p:nvSpPr>
          <p:cNvPr id="5" name="Shape 154"/>
          <p:cNvSpPr/>
          <p:nvPr/>
        </p:nvSpPr>
        <p:spPr>
          <a:xfrm>
            <a:off x="9444447" y="6319738"/>
            <a:ext cx="5495107" cy="10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团队成员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0" b="5752"/>
          <a:stretch/>
        </p:blipFill>
        <p:spPr>
          <a:xfrm>
            <a:off x="3816047" y="3332403"/>
            <a:ext cx="16783005" cy="9058673"/>
          </a:xfrm>
          <a:prstGeom prst="rect">
            <a:avLst/>
          </a:prstGeom>
        </p:spPr>
      </p:pic>
      <p:sp>
        <p:nvSpPr>
          <p:cNvPr id="157" name="Shape 157"/>
          <p:cNvSpPr/>
          <p:nvPr/>
        </p:nvSpPr>
        <p:spPr>
          <a:xfrm>
            <a:off x="9380460" y="1128745"/>
            <a:ext cx="5623079" cy="100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团队成员合照</a:t>
            </a:r>
          </a:p>
        </p:txBody>
      </p:sp>
      <p:sp>
        <p:nvSpPr>
          <p:cNvPr id="158" name="Shape 158"/>
          <p:cNvSpPr/>
          <p:nvPr/>
        </p:nvSpPr>
        <p:spPr>
          <a:xfrm>
            <a:off x="8061289" y="1630494"/>
            <a:ext cx="1278481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5044230" y="1630494"/>
            <a:ext cx="1278482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3816047" y="3332403"/>
            <a:ext cx="16751906" cy="9058673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2054319" y="4474864"/>
            <a:ext cx="2971801" cy="1316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项目经理</a:t>
            </a:r>
          </a:p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需求分析师</a:t>
            </a:r>
          </a:p>
        </p:txBody>
      </p:sp>
      <p:sp>
        <p:nvSpPr>
          <p:cNvPr id="163" name="Shape 163"/>
          <p:cNvSpPr/>
          <p:nvPr/>
        </p:nvSpPr>
        <p:spPr>
          <a:xfrm>
            <a:off x="6316932" y="9601171"/>
            <a:ext cx="3257551" cy="196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系统分析师</a:t>
            </a:r>
          </a:p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系统工程师</a:t>
            </a:r>
          </a:p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需求分析师</a:t>
            </a:r>
          </a:p>
        </p:txBody>
      </p:sp>
      <p:sp>
        <p:nvSpPr>
          <p:cNvPr id="164" name="Shape 164"/>
          <p:cNvSpPr/>
          <p:nvPr/>
        </p:nvSpPr>
        <p:spPr>
          <a:xfrm>
            <a:off x="10407649" y="4159221"/>
            <a:ext cx="3543301" cy="196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需求分析师</a:t>
            </a:r>
          </a:p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系统工程师</a:t>
            </a:r>
          </a:p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数据库设计师</a:t>
            </a:r>
          </a:p>
        </p:txBody>
      </p:sp>
      <p:sp>
        <p:nvSpPr>
          <p:cNvPr id="165" name="Shape 165"/>
          <p:cNvSpPr/>
          <p:nvPr/>
        </p:nvSpPr>
        <p:spPr>
          <a:xfrm>
            <a:off x="15111588" y="9601171"/>
            <a:ext cx="3257551" cy="196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系统工程师</a:t>
            </a:r>
          </a:p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测试工程师</a:t>
            </a:r>
          </a:p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MA</a:t>
            </a:r>
          </a:p>
        </p:txBody>
      </p:sp>
      <p:sp>
        <p:nvSpPr>
          <p:cNvPr id="166" name="Shape 166"/>
          <p:cNvSpPr/>
          <p:nvPr/>
        </p:nvSpPr>
        <p:spPr>
          <a:xfrm>
            <a:off x="19374202" y="4159221"/>
            <a:ext cx="3829051" cy="196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数据库设计师</a:t>
            </a:r>
          </a:p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测试工程师</a:t>
            </a:r>
          </a:p>
          <a:p>
            <a:pPr>
              <a:defRPr sz="45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CM</a:t>
            </a:r>
          </a:p>
        </p:txBody>
      </p:sp>
      <p:sp>
        <p:nvSpPr>
          <p:cNvPr id="167" name="Shape 167"/>
          <p:cNvSpPr/>
          <p:nvPr/>
        </p:nvSpPr>
        <p:spPr>
          <a:xfrm>
            <a:off x="2154930" y="7700438"/>
            <a:ext cx="20526510" cy="1"/>
          </a:xfrm>
          <a:prstGeom prst="line">
            <a:avLst/>
          </a:prstGeom>
          <a:ln w="508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grpSp>
        <p:nvGrpSpPr>
          <p:cNvPr id="170" name="Group 170"/>
          <p:cNvGrpSpPr/>
          <p:nvPr/>
        </p:nvGrpSpPr>
        <p:grpSpPr>
          <a:xfrm>
            <a:off x="2213514" y="6667677"/>
            <a:ext cx="2653409" cy="1035547"/>
            <a:chOff x="0" y="0"/>
            <a:chExt cx="2653407" cy="1035546"/>
          </a:xfrm>
        </p:grpSpPr>
        <p:sp>
          <p:nvSpPr>
            <p:cNvPr id="168" name="Shape 168"/>
            <p:cNvSpPr/>
            <p:nvPr/>
          </p:nvSpPr>
          <p:spPr>
            <a:xfrm>
              <a:off x="278953" y="138757"/>
              <a:ext cx="2095501" cy="758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>
                  <a:solidFill>
                    <a:srgbClr val="EFEACC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t>邓茜文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0" y="0"/>
              <a:ext cx="2653408" cy="1035547"/>
            </a:xfrm>
            <a:prstGeom prst="rect">
              <a:avLst/>
            </a:prstGeom>
            <a:noFill/>
            <a:ln w="38100" cap="flat">
              <a:solidFill>
                <a:srgbClr val="EFEAC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80000"/>
                </a:lnSpc>
                <a:defRPr sz="2800" b="1" cap="all">
                  <a:solidFill>
                    <a:srgbClr val="838787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  <a:endParaRPr/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10865296" y="6672502"/>
            <a:ext cx="2653408" cy="1035548"/>
            <a:chOff x="0" y="0"/>
            <a:chExt cx="2653407" cy="1035546"/>
          </a:xfrm>
        </p:grpSpPr>
        <p:sp>
          <p:nvSpPr>
            <p:cNvPr id="171" name="Shape 171"/>
            <p:cNvSpPr/>
            <p:nvPr/>
          </p:nvSpPr>
          <p:spPr>
            <a:xfrm>
              <a:off x="278953" y="138757"/>
              <a:ext cx="2095501" cy="758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>
                  <a:solidFill>
                    <a:srgbClr val="EFEACC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t>李泽世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0" y="0"/>
              <a:ext cx="2653408" cy="1035547"/>
            </a:xfrm>
            <a:prstGeom prst="rect">
              <a:avLst/>
            </a:prstGeom>
            <a:noFill/>
            <a:ln w="38100" cap="flat">
              <a:solidFill>
                <a:srgbClr val="EFEAC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80000"/>
                </a:lnSpc>
                <a:defRPr sz="2800" b="1" cap="all">
                  <a:solidFill>
                    <a:srgbClr val="838787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  <a:endParaRPr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6619004" y="7691884"/>
            <a:ext cx="2653408" cy="1035548"/>
            <a:chOff x="0" y="0"/>
            <a:chExt cx="2653407" cy="1035546"/>
          </a:xfrm>
        </p:grpSpPr>
        <p:sp>
          <p:nvSpPr>
            <p:cNvPr id="174" name="Shape 174"/>
            <p:cNvSpPr/>
            <p:nvPr/>
          </p:nvSpPr>
          <p:spPr>
            <a:xfrm>
              <a:off x="278953" y="138757"/>
              <a:ext cx="2095501" cy="758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>
                  <a:solidFill>
                    <a:srgbClr val="EFEACC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t>陈叔甫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0" y="0"/>
              <a:ext cx="2653408" cy="1035547"/>
            </a:xfrm>
            <a:prstGeom prst="rect">
              <a:avLst/>
            </a:prstGeom>
            <a:noFill/>
            <a:ln w="38100" cap="flat">
              <a:solidFill>
                <a:srgbClr val="EFEAC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80000"/>
                </a:lnSpc>
                <a:defRPr sz="2800" b="1" cap="all">
                  <a:solidFill>
                    <a:srgbClr val="838787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  <a:endParaRPr/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15413660" y="7690664"/>
            <a:ext cx="2653408" cy="1035548"/>
            <a:chOff x="0" y="0"/>
            <a:chExt cx="2653407" cy="1035546"/>
          </a:xfrm>
        </p:grpSpPr>
        <p:sp>
          <p:nvSpPr>
            <p:cNvPr id="177" name="Shape 177"/>
            <p:cNvSpPr/>
            <p:nvPr/>
          </p:nvSpPr>
          <p:spPr>
            <a:xfrm>
              <a:off x="278953" y="138757"/>
              <a:ext cx="2095501" cy="758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>
                  <a:solidFill>
                    <a:srgbClr val="EFEACC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t>王子月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0"/>
              <a:ext cx="2653408" cy="1035547"/>
            </a:xfrm>
            <a:prstGeom prst="rect">
              <a:avLst/>
            </a:prstGeom>
            <a:noFill/>
            <a:ln w="38100" cap="flat">
              <a:solidFill>
                <a:srgbClr val="EFEAC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80000"/>
                </a:lnSpc>
                <a:defRPr sz="2800" b="1" cap="all">
                  <a:solidFill>
                    <a:srgbClr val="838787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  <a:endParaRPr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9962023" y="6672502"/>
            <a:ext cx="2653408" cy="1035548"/>
            <a:chOff x="0" y="0"/>
            <a:chExt cx="2653407" cy="1035546"/>
          </a:xfrm>
        </p:grpSpPr>
        <p:sp>
          <p:nvSpPr>
            <p:cNvPr id="180" name="Shape 180"/>
            <p:cNvSpPr/>
            <p:nvPr/>
          </p:nvSpPr>
          <p:spPr>
            <a:xfrm>
              <a:off x="278953" y="138757"/>
              <a:ext cx="2095501" cy="758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>
                  <a:solidFill>
                    <a:srgbClr val="EFEACC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t>韩震博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0" y="0"/>
              <a:ext cx="2653408" cy="1035547"/>
            </a:xfrm>
            <a:prstGeom prst="rect">
              <a:avLst/>
            </a:prstGeom>
            <a:noFill/>
            <a:ln w="38100" cap="flat">
              <a:solidFill>
                <a:srgbClr val="EFEAC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80000"/>
                </a:lnSpc>
                <a:defRPr sz="2800" b="1" cap="all">
                  <a:solidFill>
                    <a:srgbClr val="838787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  <a:endParaRPr/>
            </a:p>
          </p:txBody>
        </p:sp>
      </p:grpSp>
      <p:sp>
        <p:nvSpPr>
          <p:cNvPr id="183" name="Shape 183"/>
          <p:cNvSpPr/>
          <p:nvPr/>
        </p:nvSpPr>
        <p:spPr>
          <a:xfrm>
            <a:off x="9380460" y="1128745"/>
            <a:ext cx="5623079" cy="100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团队成员分工</a:t>
            </a:r>
          </a:p>
        </p:txBody>
      </p:sp>
      <p:sp>
        <p:nvSpPr>
          <p:cNvPr id="184" name="Shape 184"/>
          <p:cNvSpPr/>
          <p:nvPr/>
        </p:nvSpPr>
        <p:spPr>
          <a:xfrm>
            <a:off x="8061289" y="1630494"/>
            <a:ext cx="1278481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15044230" y="1630494"/>
            <a:ext cx="1278482" cy="1"/>
          </a:xfrm>
          <a:prstGeom prst="line">
            <a:avLst/>
          </a:prstGeom>
          <a:ln w="38100">
            <a:solidFill>
              <a:srgbClr val="EFEAC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3299" y="4525433"/>
            <a:ext cx="4597400" cy="4597400"/>
          </a:xfrm>
          <a:prstGeom prst="rect">
            <a:avLst/>
          </a:prstGeom>
        </p:spPr>
      </p:pic>
      <p:sp>
        <p:nvSpPr>
          <p:cNvPr id="5" name="Shape 189"/>
          <p:cNvSpPr/>
          <p:nvPr/>
        </p:nvSpPr>
        <p:spPr>
          <a:xfrm>
            <a:off x="9444446" y="6322383"/>
            <a:ext cx="5495107" cy="10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2400"/>
              </a:spcBef>
              <a:defRPr sz="7100">
                <a:solidFill>
                  <a:srgbClr val="EFEACC"/>
                </a:solidFill>
                <a:latin typeface="SimHei"/>
                <a:ea typeface="SimHei"/>
                <a:cs typeface="SimHei"/>
                <a:sym typeface="SimHei"/>
              </a:defRPr>
            </a:lvl1pPr>
          </a:lstStyle>
          <a:p>
            <a:r>
              <a:t>成果展示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213</Words>
  <Application>Microsoft Macintosh PowerPoint</Application>
  <PresentationFormat>自定义</PresentationFormat>
  <Paragraphs>111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Baskerville</vt:lpstr>
      <vt:lpstr>Helvetica Light</vt:lpstr>
      <vt:lpstr>Helvetica Neue</vt:lpstr>
      <vt:lpstr>SimHei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user2435</cp:lastModifiedBy>
  <cp:revision>21</cp:revision>
  <dcterms:modified xsi:type="dcterms:W3CDTF">2017-06-22T00:59:34Z</dcterms:modified>
</cp:coreProperties>
</file>